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oboto Slab"/>
      <p:regular r:id="rId26"/>
      <p:bold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Roboto Medium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Helvetica Neue"/>
      <p:regular r:id="rId40"/>
      <p:bold r:id="rId41"/>
      <p:italic r:id="rId42"/>
      <p:boldItalic r:id="rId43"/>
    </p:embeddedFont>
    <p:embeddedFont>
      <p:font typeface="Helvetica Neue Light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8" roundtripDataSignature="AMtx7mhzPcvBB6uuphAEvQ3qkd4eEoeb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regular.fntdata"/><Relationship Id="rId20" Type="http://schemas.openxmlformats.org/officeDocument/2006/relationships/slide" Target="slides/slide14.xml"/><Relationship Id="rId42" Type="http://schemas.openxmlformats.org/officeDocument/2006/relationships/font" Target="fonts/HelveticaNeue-italic.fntdata"/><Relationship Id="rId41" Type="http://schemas.openxmlformats.org/officeDocument/2006/relationships/font" Target="fonts/HelveticaNeue-bold.fntdata"/><Relationship Id="rId22" Type="http://schemas.openxmlformats.org/officeDocument/2006/relationships/slide" Target="slides/slide16.xml"/><Relationship Id="rId44" Type="http://schemas.openxmlformats.org/officeDocument/2006/relationships/font" Target="fonts/HelveticaNeueLight-regular.fntdata"/><Relationship Id="rId21" Type="http://schemas.openxmlformats.org/officeDocument/2006/relationships/slide" Target="slides/slide15.xml"/><Relationship Id="rId43" Type="http://schemas.openxmlformats.org/officeDocument/2006/relationships/font" Target="fonts/HelveticaNeue-boldItalic.fntdata"/><Relationship Id="rId24" Type="http://schemas.openxmlformats.org/officeDocument/2006/relationships/slide" Target="slides/slide18.xml"/><Relationship Id="rId46" Type="http://schemas.openxmlformats.org/officeDocument/2006/relationships/font" Target="fonts/HelveticaNeueLight-italic.fntdata"/><Relationship Id="rId23" Type="http://schemas.openxmlformats.org/officeDocument/2006/relationships/slide" Target="slides/slide17.xml"/><Relationship Id="rId45" Type="http://schemas.openxmlformats.org/officeDocument/2006/relationships/font" Target="fonts/HelveticaNeue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Slab-regular.fntdata"/><Relationship Id="rId48" Type="http://customschemas.google.com/relationships/presentationmetadata" Target="metadata"/><Relationship Id="rId25" Type="http://schemas.openxmlformats.org/officeDocument/2006/relationships/slide" Target="slides/slide19.xml"/><Relationship Id="rId47" Type="http://schemas.openxmlformats.org/officeDocument/2006/relationships/font" Target="fonts/HelveticaNeueLight-boldItalic.fntdata"/><Relationship Id="rId28" Type="http://schemas.openxmlformats.org/officeDocument/2006/relationships/font" Target="fonts/Roboto-regular.fntdata"/><Relationship Id="rId27" Type="http://schemas.openxmlformats.org/officeDocument/2006/relationships/font" Target="fonts/RobotoSlab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5.xml"/><Relationship Id="rId33" Type="http://schemas.openxmlformats.org/officeDocument/2006/relationships/font" Target="fonts/RobotoMedium-bold.fntdata"/><Relationship Id="rId10" Type="http://schemas.openxmlformats.org/officeDocument/2006/relationships/slide" Target="slides/slide4.xml"/><Relationship Id="rId32" Type="http://schemas.openxmlformats.org/officeDocument/2006/relationships/font" Target="fonts/RobotoMedium-regular.fntdata"/><Relationship Id="rId13" Type="http://schemas.openxmlformats.org/officeDocument/2006/relationships/slide" Target="slides/slide7.xml"/><Relationship Id="rId35" Type="http://schemas.openxmlformats.org/officeDocument/2006/relationships/font" Target="fonts/RobotoMedium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Medium-italic.fntdata"/><Relationship Id="rId15" Type="http://schemas.openxmlformats.org/officeDocument/2006/relationships/slide" Target="slides/slide9.xml"/><Relationship Id="rId37" Type="http://schemas.openxmlformats.org/officeDocument/2006/relationships/font" Target="fonts/Montserrat-bold.fntdata"/><Relationship Id="rId14" Type="http://schemas.openxmlformats.org/officeDocument/2006/relationships/slide" Target="slides/slide8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1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0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gif>
</file>

<file path=ppt/media/image25.png>
</file>

<file path=ppt/media/image26.gif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e1d8b952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e1d8b952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d09ae74ba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d09ae74ba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d09ae74ba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d09ae74ba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09ae74ba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gd09ae74ba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d09ae74ba2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gd09ae74ba2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d09ae74ba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d09ae74ba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d09ae74ba2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d09ae74ba2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09ae74ba2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d09ae74ba2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d09ae74ba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gd09ae74ba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09ae74b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d09ae74b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09ae74ba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d09ae74ba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09ae74ba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d09ae74ba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09ae74ba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gd09ae74ba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d09ae74ba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d09ae74ba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d09ae74ba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d09ae74ba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09ae74ba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d09ae74ba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5" Type="http://schemas.openxmlformats.org/officeDocument/2006/relationships/image" Target="../media/image9.jpg"/><Relationship Id="rId6" Type="http://schemas.openxmlformats.org/officeDocument/2006/relationships/image" Target="../media/image8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Relationship Id="rId3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hyperlink" Target="https://economictheoryblog.com/2012/06/28/latexlatexs2/" TargetMode="External"/><Relationship Id="rId5" Type="http://schemas.openxmlformats.org/officeDocument/2006/relationships/image" Target="../media/image26.gif"/><Relationship Id="rId6" Type="http://schemas.openxmlformats.org/officeDocument/2006/relationships/image" Target="../media/image24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hyperlink" Target="https://scikit-learn.org/stable/modules/generated/sklearn.preprocessing.MinMaxScaler.html" TargetMode="External"/><Relationship Id="rId5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hyperlink" Target="https://scikit-learn.org/stable/modules/generated/sklearn.preprocessing.StandardScaler.html#sklearn.preprocessing.StandardScaler" TargetMode="External"/><Relationship Id="rId5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hyperlink" Target="https://scikit-learn.org/stable/modules/generated/sklearn.preprocessing.power_transform.html#sklearn.preprocessing.power_transform" TargetMode="External"/><Relationship Id="rId5" Type="http://schemas.openxmlformats.org/officeDocument/2006/relationships/image" Target="../media/image20.png"/><Relationship Id="rId6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hyperlink" Target="https://www.geckoboard.com/uploads/data-fallacies-to-avoid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2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Sampling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e1d8b952b9_0_0"/>
          <p:cNvSpPr txBox="1"/>
          <p:nvPr>
            <p:ph idx="1" type="subTitle"/>
          </p:nvPr>
        </p:nvSpPr>
        <p:spPr>
          <a:xfrm>
            <a:off x="768350" y="934525"/>
            <a:ext cx="756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DC5FA"/>
                </a:solidFill>
              </a:rPr>
              <a:t>HOW TO CHARACTERIZE A SAMPLE/POPULATION</a:t>
            </a:r>
            <a:endParaRPr b="1">
              <a:solidFill>
                <a:srgbClr val="2DC5FA"/>
              </a:solidFill>
            </a:endParaRPr>
          </a:p>
        </p:txBody>
      </p:sp>
      <p:sp>
        <p:nvSpPr>
          <p:cNvPr id="290" name="Google Shape;290;ge1d8b952b9_0_0"/>
          <p:cNvSpPr txBox="1"/>
          <p:nvPr/>
        </p:nvSpPr>
        <p:spPr>
          <a:xfrm>
            <a:off x="964400" y="1958025"/>
            <a:ext cx="70140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There are two types of measures to characterize a sample / population </a:t>
            </a:r>
            <a:endParaRPr sz="2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" sz="2300"/>
              <a:t>Central tendency</a:t>
            </a:r>
            <a:endParaRPr sz="2300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" sz="2300"/>
              <a:t>Dispersion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d09ae74ba2_0_5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MEASURES OF CENTRAL TENDENCY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gd09ae74ba2_0_5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gd09ae74ba2_0_5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[1,2,2,4,6,8,50]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Mean: (1+2+2+4+6+8+50)/7 = 10.43 (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heavily affected by outliers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Median: 4 (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unaffected by outliers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) 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Mode: 2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d09ae74ba2_0_6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MEASURES OF DISPERSION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gd09ae74ba2_0_6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4" name="Google Shape;304;gd09ae74ba2_0_65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Residuals: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 real - predicted ) 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Variance: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sum of squared residuals divided by n - 1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Standard deviation: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root square of variance 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Range: 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difference between the maximum and minimum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Percentile: 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value such P percent takes this value or less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Interquartile range: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difference between percentiles 75% and 25%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d09ae74ba2_0_7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VARIANCE AND STANDARD DEVIATION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gd09ae74ba2_0_7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gd09ae74ba2_0_71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Variance: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Standard deviation: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(we divide by n-1 to </a:t>
            </a:r>
            <a:endParaRPr sz="18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avoid </a:t>
            </a:r>
            <a:r>
              <a:rPr lang="en" sz="18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underestimating</a:t>
            </a:r>
            <a:r>
              <a:rPr lang="en" sz="18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</a:t>
            </a:r>
            <a:endParaRPr sz="18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Standard deviation)</a:t>
            </a:r>
            <a:endParaRPr sz="18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demo</a:t>
            </a:r>
            <a:r>
              <a:rPr lang="en" sz="18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gd09ae74ba2_0_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10650" y="1521625"/>
            <a:ext cx="1952625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gd09ae74ba2_0_7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11450" y="2574625"/>
            <a:ext cx="2051976" cy="60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d09ae74ba2_0_7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QUANTILES</a:t>
            </a: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 IQR 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gd09ae74ba2_0_7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" name="Google Shape;320;gd09ae74ba2_0_79"/>
          <p:cNvSpPr txBox="1"/>
          <p:nvPr/>
        </p:nvSpPr>
        <p:spPr>
          <a:xfrm>
            <a:off x="585600" y="1548900"/>
            <a:ext cx="77433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quantiles of a sample are defined in the following way: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Q1: after sorting the values from the smallest to the highest, which value is bigger 25% of the total values: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Q2: </a:t>
            </a:r>
            <a:r>
              <a:rPr lang="en" sz="1700">
                <a:solidFill>
                  <a:schemeClr val="dk1"/>
                </a:solidFill>
              </a:rPr>
              <a:t>after sorting the values from the smallest to the highest, which value is bigger 50% of the total values: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Q3: </a:t>
            </a:r>
            <a:r>
              <a:rPr lang="en" sz="1700">
                <a:solidFill>
                  <a:schemeClr val="dk1"/>
                </a:solidFill>
              </a:rPr>
              <a:t>after sorting the values from the smallest to the highest, which value is bigger 75% of the total values:</a:t>
            </a:r>
            <a:endParaRPr sz="17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IQR = Q3 - Q1 is called the “interquartile range”</a:t>
            </a:r>
            <a:endParaRPr sz="1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d09ae74ba2_0_8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TRANSFORMING DATA: TRANSFORMERS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" name="Google Shape;326;gd09ae74ba2_0_8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7" name="Google Shape;327;gd09ae74ba2_0_8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Collected data can be affected by: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Outliers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Small range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Skewness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All those problems will affect the predictive power of your </a:t>
            </a:r>
            <a:r>
              <a:rPr lang="en" sz="18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model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will need to transform the data to: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Improve interpretability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Declutter graphs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Discover relationships between variables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d09ae74ba2_0_9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MIN-MAX TRANSFORMER: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gd09ae74ba2_0_9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4" name="Google Shape;334;gd09ae74ba2_0_9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MinMaxScaler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5" name="Google Shape;335;gd09ae74ba2_0_9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52600" y="1930050"/>
            <a:ext cx="5544377" cy="278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d09ae74ba2_0_10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STANDARDSCALER TRANSFORMER: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gd09ae74ba2_0_10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gd09ae74ba2_0_10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StandardScaler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3" name="Google Shape;343;gd09ae74ba2_0_10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05000" y="1986500"/>
            <a:ext cx="5110500" cy="266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d09ae74ba2_0_11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POWER TRANSFORMER: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9" name="Google Shape;349;gd09ae74ba2_0_11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0" name="Google Shape;350;gd09ae74ba2_0_111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PowerTransformer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Replaces the values in each column in order to end up with a new distribution with the smallest skewness.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Depends on a parameter called “lambda” to be determined for each sample.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1" name="Google Shape;351;gd09ae74ba2_0_111"/>
          <p:cNvPicPr preferRelativeResize="0"/>
          <p:nvPr/>
        </p:nvPicPr>
        <p:blipFill rotWithShape="1">
          <a:blip r:embed="rId5">
            <a:alphaModFix/>
          </a:blip>
          <a:srcRect b="76744" l="0" r="0" t="0"/>
          <a:stretch/>
        </p:blipFill>
        <p:spPr>
          <a:xfrm>
            <a:off x="2000250" y="3200400"/>
            <a:ext cx="5143500" cy="119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gd09ae74ba2_0_1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561600" y="502474"/>
            <a:ext cx="2983181" cy="12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POPULATIONS AND SAMPLES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a0aef77d17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population is a COMPLETE collection of items/individuals/products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sample is SUBSET of a population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ga0aef77d17_0_0"/>
          <p:cNvSpPr/>
          <p:nvPr/>
        </p:nvSpPr>
        <p:spPr>
          <a:xfrm>
            <a:off x="5376300" y="2158375"/>
            <a:ext cx="2250600" cy="2234100"/>
          </a:xfrm>
          <a:prstGeom prst="ellipse">
            <a:avLst/>
          </a:prstGeom>
          <a:solidFill>
            <a:srgbClr val="E69138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a0aef77d17_0_0"/>
          <p:cNvSpPr/>
          <p:nvPr/>
        </p:nvSpPr>
        <p:spPr>
          <a:xfrm>
            <a:off x="6293850" y="2803950"/>
            <a:ext cx="218400" cy="218400"/>
          </a:xfrm>
          <a:prstGeom prst="ellipse">
            <a:avLst/>
          </a:prstGeom>
          <a:solidFill>
            <a:srgbClr val="6AA84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a0aef77d17_0_0"/>
          <p:cNvSpPr/>
          <p:nvPr/>
        </p:nvSpPr>
        <p:spPr>
          <a:xfrm>
            <a:off x="6221475" y="3240750"/>
            <a:ext cx="218400" cy="218400"/>
          </a:xfrm>
          <a:prstGeom prst="ellipse">
            <a:avLst/>
          </a:prstGeom>
          <a:solidFill>
            <a:srgbClr val="6AA84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a0aef77d17_0_0"/>
          <p:cNvSpPr/>
          <p:nvPr/>
        </p:nvSpPr>
        <p:spPr>
          <a:xfrm>
            <a:off x="6925800" y="3459150"/>
            <a:ext cx="218400" cy="218400"/>
          </a:xfrm>
          <a:prstGeom prst="ellipse">
            <a:avLst/>
          </a:prstGeom>
          <a:solidFill>
            <a:srgbClr val="6AA84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a0aef77d17_0_0"/>
          <p:cNvSpPr/>
          <p:nvPr/>
        </p:nvSpPr>
        <p:spPr>
          <a:xfrm>
            <a:off x="6592400" y="3736350"/>
            <a:ext cx="218400" cy="218400"/>
          </a:xfrm>
          <a:prstGeom prst="ellipse">
            <a:avLst/>
          </a:prstGeom>
          <a:solidFill>
            <a:srgbClr val="6AA84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a0aef77d17_0_0"/>
          <p:cNvSpPr txBox="1"/>
          <p:nvPr/>
        </p:nvSpPr>
        <p:spPr>
          <a:xfrm>
            <a:off x="7536750" y="2047800"/>
            <a:ext cx="195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Population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234" name="Google Shape;234;ga0aef77d17_0_0"/>
          <p:cNvSpPr txBox="1"/>
          <p:nvPr/>
        </p:nvSpPr>
        <p:spPr>
          <a:xfrm>
            <a:off x="7703100" y="3633175"/>
            <a:ext cx="195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</a:rPr>
              <a:t>Sample</a:t>
            </a:r>
            <a:endParaRPr b="1"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09ae74ba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SAMPLING POPULATIONS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gd09ae74ba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gd09ae74ba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Gather a whole population usually impossible.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will be computationally prohibitive to train a model with the whole population. What’s more, why you want to make predictions if you have the whole population? You already know the answer!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sampling we need to put special care in 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how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we pick our samples to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prevent biasing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our data set and therefore our model.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d09ae74ba2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REPLACEMENT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gd09ae74ba2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gd09ae74ba2_0_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Would you like to collect  the same item several times or only once?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Yes -&gt; Do replacement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 - &gt; Don’t do replacement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09ae74ba2_0_1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SAMPLING METHODS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gd09ae74ba2_0_1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5" name="Google Shape;255;gd09ae74ba2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508425"/>
            <a:ext cx="8309924" cy="302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d09ae74ba2_0_1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BIASED SAMPLING METHODS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" name="Google Shape;261;gd09ae74ba2_0_1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Google Shape;262;gd09ae74ba2_0_1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Voluntary response sample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Not all the relevant individuals will answe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r, therefore some 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important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sectors of the population can be missing.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Convenience sampling:</a:t>
            </a:r>
            <a:endParaRPr b="1" i="0" sz="18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only collect what I want, not the reality ( electoral polls )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d09ae74ba2_0_44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OTHER SAMPLING METHODS TO </a:t>
            </a: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 AVOID: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gd09ae74ba2_0_4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gd09ae74ba2_0_44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Cherry picking: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selecting the samples that fit your claim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Data dreiding: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repeating the experiment until with the same data until you validate your hypothesis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Survivor bias: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fixing your attention on a subset of the data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Cobra effect: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promoting the sample you want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False causality: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assume that two independent events are causally related.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Gambler’s fallacy: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assume that as something appeared quite often it will not appear more.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Observer effect: 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observer affects the outcome of the experiment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Fallacies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d09ae74ba2_0_2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COMMON STATISTICS NOTATION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gd09ae74ba2_0_2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gd09ae74ba2_0_25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POPULATION PARAMETERS:</a:t>
            </a:r>
            <a:endParaRPr b="1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N: Number of elements in the population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μ: mean of the population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𝜎: standard deviation of the population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SAMPLE STATISTICS: ( they are random by nature )</a:t>
            </a:r>
            <a:endParaRPr b="1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n: Number of elements in the sample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: sample mean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S: sample standard deviation 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7" name="Google Shape;277;gd09ae74ba2_0_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09950" y="3580125"/>
            <a:ext cx="218400" cy="2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d09ae74ba2_0_3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EXPERIMENT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gd09ae74ba2_0_3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gd09ae74ba2_0_3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procedure that can be repeated many times with defined outcomes: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Random: multiple possible outcomes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Deterministic: one possible outcome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